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38" r:id="rId3"/>
    <p:sldId id="339" r:id="rId4"/>
    <p:sldId id="300" r:id="rId5"/>
    <p:sldId id="318" r:id="rId6"/>
    <p:sldId id="319" r:id="rId7"/>
    <p:sldId id="320" r:id="rId8"/>
    <p:sldId id="301" r:id="rId9"/>
    <p:sldId id="305" r:id="rId10"/>
    <p:sldId id="324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6" r:id="rId19"/>
    <p:sldId id="33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2664296"/>
          </a:xfrm>
        </p:spPr>
        <p:txBody>
          <a:bodyPr>
            <a:noAutofit/>
          </a:bodyPr>
          <a:lstStyle/>
          <a:p>
            <a:r>
              <a:rPr lang="ru-RU" sz="3600" dirty="0" smtClean="0"/>
              <a:t> Современные подходы к организации профориентационной работы с учащимися </a:t>
            </a:r>
            <a:br>
              <a:rPr lang="ru-RU" sz="3600" dirty="0" smtClean="0"/>
            </a:br>
            <a:r>
              <a:rPr lang="ru-RU" sz="3600" dirty="0" smtClean="0"/>
              <a:t>образовательных учреждений </a:t>
            </a:r>
            <a:br>
              <a:rPr lang="ru-RU" sz="3600" dirty="0" smtClean="0"/>
            </a:br>
            <a:r>
              <a:rPr lang="ru-RU" sz="3600" dirty="0" smtClean="0"/>
              <a:t>в условиях ФГОС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653136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Мешкова</a:t>
            </a:r>
            <a:r>
              <a:rPr lang="ru-RU" sz="2000" dirty="0" smtClean="0"/>
              <a:t> Ирина Владимировна, </a:t>
            </a:r>
          </a:p>
          <a:p>
            <a:r>
              <a:rPr lang="ru-RU" sz="2000" dirty="0" smtClean="0"/>
              <a:t>кандидат психологических наук, доцент кафедры педагогики и психологии</a:t>
            </a:r>
          </a:p>
          <a:p>
            <a:r>
              <a:rPr lang="ru-RU" sz="2000" dirty="0" smtClean="0"/>
              <a:t>НТГСПИ (</a:t>
            </a:r>
            <a:r>
              <a:rPr lang="ru-RU" sz="2000" dirty="0" err="1" smtClean="0"/>
              <a:t>ф</a:t>
            </a:r>
            <a:r>
              <a:rPr lang="ru-RU" sz="2000" dirty="0" smtClean="0"/>
              <a:t>) РГППУ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r>
              <a:rPr lang="ru-RU" b="1" dirty="0" smtClean="0"/>
              <a:t>О комплексе мер по проведению профессиональной ориентации учащихся образовательных учреждений общего образования на 2012-2015 годы (проект)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sz="2800" i="1" dirty="0" smtClean="0"/>
              <a:t>(Проект разработан правительством РФ в марте 2011 г.,  в котором предусматривалось нормативно-правовое, организационно-методическое, информационно-методическое и кадровое  обеспечение мероприятий на федеральном и региональном уровнях)</a:t>
            </a:r>
          </a:p>
          <a:p>
            <a:endParaRPr lang="ru-RU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264696"/>
          </a:xfrm>
        </p:spPr>
        <p:txBody>
          <a:bodyPr>
            <a:normAutofit fontScale="55000" lnSpcReduction="20000"/>
          </a:bodyPr>
          <a:lstStyle/>
          <a:p>
            <a:r>
              <a:rPr lang="ru-RU" sz="5800" b="1" i="1" dirty="0" smtClean="0"/>
              <a:t>Концепция программы </a:t>
            </a:r>
            <a:r>
              <a:rPr lang="ru-RU" sz="5800" b="1" i="1" dirty="0" err="1" smtClean="0"/>
              <a:t>профориентационной</a:t>
            </a:r>
            <a:r>
              <a:rPr lang="ru-RU" sz="5800" b="1" i="1" dirty="0" smtClean="0"/>
              <a:t> работы в системе образования Свердловской области </a:t>
            </a:r>
            <a:r>
              <a:rPr lang="ru-RU" sz="5800" dirty="0" smtClean="0"/>
              <a:t>(проект)</a:t>
            </a:r>
          </a:p>
          <a:p>
            <a:endParaRPr lang="ru-RU" sz="5800" b="1" i="1" dirty="0" smtClean="0"/>
          </a:p>
          <a:p>
            <a:r>
              <a:rPr lang="ru-RU" sz="5800" dirty="0" smtClean="0"/>
              <a:t>Областная комплексная целевая программа </a:t>
            </a:r>
            <a:r>
              <a:rPr lang="ru-RU" sz="5800" b="1" i="1" dirty="0" smtClean="0"/>
              <a:t>«Программа </a:t>
            </a:r>
            <a:r>
              <a:rPr lang="ru-RU" sz="5800" b="1" i="1" dirty="0" err="1" smtClean="0"/>
              <a:t>профориентационной</a:t>
            </a:r>
            <a:r>
              <a:rPr lang="ru-RU" sz="5800" b="1" i="1" dirty="0" smtClean="0"/>
              <a:t> работы в системе образования Свердловской области»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Ответственные исполнители программных мероприятий – </a:t>
            </a:r>
            <a:r>
              <a:rPr lang="ru-RU" b="1" dirty="0" smtClean="0"/>
              <a:t>Министерство общего и профессионального образования Свердловской области</a:t>
            </a:r>
            <a:r>
              <a:rPr lang="ru-RU" dirty="0" smtClean="0"/>
              <a:t>, ГБОУ ДПО СО «</a:t>
            </a:r>
            <a:r>
              <a:rPr lang="ru-RU" b="1" dirty="0" smtClean="0"/>
              <a:t>Институт развития образования</a:t>
            </a:r>
            <a:r>
              <a:rPr lang="ru-RU" dirty="0" smtClean="0"/>
              <a:t>», </a:t>
            </a:r>
            <a:r>
              <a:rPr lang="ru-RU" b="1" dirty="0" smtClean="0"/>
              <a:t>Учреждения общего</a:t>
            </a:r>
            <a:r>
              <a:rPr lang="ru-RU" dirty="0" smtClean="0"/>
              <a:t>, дополнительного, специального (коррекционного), начального профессионального и среднего профессионального </a:t>
            </a:r>
            <a:r>
              <a:rPr lang="ru-RU" b="1" dirty="0" smtClean="0"/>
              <a:t>образования Свердловской области.</a:t>
            </a:r>
          </a:p>
          <a:p>
            <a:r>
              <a:rPr lang="ru-RU" b="1" dirty="0" smtClean="0"/>
              <a:t>Срок реализации программы 2012-1015 гг.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Ожидаемые конечные результаты реализации Программы профориентации в Свердловской области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– модернизированная региональная  инфраструктура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работы, обеспечивающая </a:t>
            </a:r>
            <a:r>
              <a:rPr lang="ru-RU" b="1" u="sng" dirty="0" smtClean="0"/>
              <a:t>сопровождение профессионального самоопределения</a:t>
            </a:r>
            <a:r>
              <a:rPr lang="ru-RU" dirty="0" smtClean="0"/>
              <a:t>, профессионального выбора обучающихся, </a:t>
            </a:r>
            <a:r>
              <a:rPr lang="ru-RU" b="1" dirty="0" smtClean="0"/>
              <a:t>трудоустройство</a:t>
            </a:r>
            <a:r>
              <a:rPr lang="ru-RU" dirty="0" smtClean="0"/>
              <a:t> и социально-профессиональную адаптацию выпускников по </a:t>
            </a:r>
            <a:r>
              <a:rPr lang="ru-RU" b="1" u="sng" dirty="0" smtClean="0"/>
              <a:t>востребованным инновационной экономикой Свердловской области профессиям и специальностям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обновленное содержание образовательных программ всех образовательных учреждений Свердловской области, обеспечивающее </a:t>
            </a:r>
            <a:r>
              <a:rPr lang="ru-RU" b="1" u="sng" dirty="0" smtClean="0"/>
              <a:t>преемственность в сопровождении профессионального самоопределения обучающихся на разных этапах обучения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Ожидаемые конечные результаты реализации Программы профориентации в Свердловской области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– </a:t>
            </a:r>
            <a:r>
              <a:rPr lang="ru-RU" b="1" dirty="0" smtClean="0"/>
              <a:t>подготовленные педагогические кадры для </a:t>
            </a:r>
            <a:r>
              <a:rPr lang="ru-RU" b="1" dirty="0" err="1" smtClean="0"/>
              <a:t>профориентационной</a:t>
            </a:r>
            <a:r>
              <a:rPr lang="ru-RU" b="1" dirty="0" smtClean="0"/>
              <a:t> работы </a:t>
            </a:r>
            <a:r>
              <a:rPr lang="ru-RU" dirty="0" smtClean="0"/>
              <a:t>обучающихся в системе образования Свердловской области;</a:t>
            </a:r>
          </a:p>
          <a:p>
            <a:r>
              <a:rPr lang="ru-RU" dirty="0" smtClean="0"/>
              <a:t>– </a:t>
            </a:r>
            <a:r>
              <a:rPr lang="ru-RU" b="1" dirty="0" smtClean="0"/>
              <a:t>единая открытая информационная среда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работы;</a:t>
            </a:r>
          </a:p>
          <a:p>
            <a:r>
              <a:rPr lang="ru-RU" dirty="0" smtClean="0"/>
              <a:t>– региональная модель государственно-частного партнерства в обеспечении сопровождения профессионального самоопределения обучающихся;</a:t>
            </a:r>
          </a:p>
          <a:p>
            <a:r>
              <a:rPr lang="ru-RU" dirty="0" smtClean="0"/>
              <a:t>– разработанная сетевая модель профильного обучения в Свердловской области;</a:t>
            </a:r>
          </a:p>
          <a:p>
            <a:r>
              <a:rPr lang="ru-RU" dirty="0" smtClean="0"/>
              <a:t>– апробированная модель деятельности педагога-профконсультанта в образовательных учреждениях с программно-методическим обеспечением.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Характеристика проблемы, на решение которой направлена Программа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Современная ситуация социально-экономического развития Свердловской области связана с решением ключевых задач, среди которых – </a:t>
            </a:r>
            <a:r>
              <a:rPr lang="ru-RU" b="1" dirty="0" smtClean="0"/>
              <a:t>задача обеспечения устойчивого экономического роста.</a:t>
            </a:r>
          </a:p>
          <a:p>
            <a:r>
              <a:rPr lang="ru-RU" dirty="0" smtClean="0"/>
              <a:t>Основным ресурсом развития экономики в целом являются </a:t>
            </a:r>
            <a:r>
              <a:rPr lang="ru-RU" b="1" dirty="0" smtClean="0"/>
              <a:t>кадровые ресурсы</a:t>
            </a:r>
            <a:r>
              <a:rPr lang="ru-RU" dirty="0" smtClean="0"/>
              <a:t>, поэтому вопросы профессионального самоопределения личности специалиста для инновационной экономики становятся ведущими.</a:t>
            </a:r>
          </a:p>
          <a:p>
            <a:r>
              <a:rPr lang="ru-RU" dirty="0" smtClean="0"/>
              <a:t>Сложившаяся в настоящее время </a:t>
            </a:r>
            <a:r>
              <a:rPr lang="ru-RU" b="1" dirty="0" smtClean="0"/>
              <a:t>отраслевая система профессиональной ориентации </a:t>
            </a:r>
            <a:r>
              <a:rPr lang="ru-RU" dirty="0" smtClean="0"/>
              <a:t>молодежи позволяет решить эту проблему не в полной мере.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Основным </a:t>
            </a:r>
            <a:r>
              <a:rPr lang="ru-RU" b="1" dirty="0" smtClean="0"/>
              <a:t>действующим  субъектом </a:t>
            </a:r>
            <a:r>
              <a:rPr lang="ru-RU" b="1" dirty="0" err="1" smtClean="0"/>
              <a:t>профориентационной</a:t>
            </a:r>
            <a:r>
              <a:rPr lang="ru-RU" b="1" dirty="0" smtClean="0"/>
              <a:t> работы</a:t>
            </a:r>
            <a:r>
              <a:rPr lang="ru-RU" dirty="0" smtClean="0"/>
              <a:t> являются </a:t>
            </a:r>
            <a:r>
              <a:rPr lang="ru-RU" b="1" dirty="0" smtClean="0"/>
              <a:t>учреждения  образования</a:t>
            </a:r>
            <a:r>
              <a:rPr lang="ru-RU" dirty="0" smtClean="0"/>
              <a:t>. Однако в настоящее время они выполняют функцию </a:t>
            </a:r>
            <a:r>
              <a:rPr lang="ru-RU" b="1" dirty="0" smtClean="0"/>
              <a:t>профессиональной ориентации выпускников с учетом их собственных интересов, недостаточно учитывая потребности рынка труда.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Актуальные проблемы </a:t>
            </a:r>
            <a:r>
              <a:rPr lang="ru-RU" sz="2800" b="1" dirty="0" err="1" smtClean="0"/>
              <a:t>профориентационной</a:t>
            </a:r>
            <a:r>
              <a:rPr lang="ru-RU" sz="2800" b="1" dirty="0" smtClean="0"/>
              <a:t> работы в Свердловской области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– отсутствие действенных механизмов координации деятельности по профессиональной ориентации образовательных учреждений общего, профессионального и дополнительного образования по решению проблем профессионального самоопределения обучающихся на основе перспектив запроса рынка труда Свердловской области;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– недостаточность разработанных и реализуемых на основе преемственности образовательных программ в учреждениях общего, дополнительного и профессионального образования,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– отсутствие единой информационной среды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работы;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– не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системы подготовки и недостаточность педагогических кадров для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Актуальные проблемы </a:t>
            </a:r>
            <a:r>
              <a:rPr lang="ru-RU" sz="2800" b="1" dirty="0" err="1" smtClean="0"/>
              <a:t>профориентационной</a:t>
            </a:r>
            <a:r>
              <a:rPr lang="ru-RU" sz="2800" b="1" dirty="0" smtClean="0"/>
              <a:t> работы в Свердловской области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– недостаточность использования в практике </a:t>
            </a:r>
            <a:r>
              <a:rPr lang="ru-RU" dirty="0" err="1" smtClean="0"/>
              <a:t>профориентационнной</a:t>
            </a:r>
            <a:r>
              <a:rPr lang="ru-RU" dirty="0" smtClean="0"/>
              <a:t> работы эффективных педагогических технологий  сопровождения профессионального самоопределения;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– низкий уровень ресурсного обеспечения программ и проектов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направленности, реализуемых в учреждениях общего и профессионального образования;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– несоответствие материально-технических условий, обязательных при организации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 профильного и </a:t>
            </a:r>
            <a:r>
              <a:rPr lang="ru-RU" dirty="0" err="1" smtClean="0"/>
              <a:t>предпрофильного</a:t>
            </a:r>
            <a:r>
              <a:rPr lang="ru-RU" dirty="0" smtClean="0"/>
              <a:t> обучения по направлениям видов деятельности,  востребованных на рынке труда Свердловской области;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– неудовлетворительное материально-техническое обеспечение технологического образования в образовательных учреждениях.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Из «Программы </a:t>
            </a:r>
            <a:r>
              <a:rPr lang="ru-RU" sz="3100" b="1" i="1" dirty="0" err="1" smtClean="0"/>
              <a:t>профориентационной</a:t>
            </a:r>
            <a:r>
              <a:rPr lang="ru-RU" sz="3100" b="1" i="1" dirty="0" smtClean="0"/>
              <a:t> работы </a:t>
            </a:r>
            <a:br>
              <a:rPr lang="ru-RU" sz="3100" b="1" i="1" dirty="0" smtClean="0"/>
            </a:br>
            <a:r>
              <a:rPr lang="ru-RU" sz="3100" b="1" i="1" dirty="0" smtClean="0"/>
              <a:t>в системе образования Свердловской области»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845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Главную проблему</a:t>
            </a:r>
            <a:r>
              <a:rPr lang="ru-RU" dirty="0" smtClean="0"/>
              <a:t> можно обозначить следующим образом: сложившаяся система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 не способствует успешному социально-профессиональному самоопределению молодежи и эффективному развитию кадрового потенциала Свердловской области в соответствии с </a:t>
            </a:r>
            <a:r>
              <a:rPr lang="ru-RU" b="1" dirty="0" smtClean="0"/>
              <a:t>требованиями инновационного социально-экономического развития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Программа носит комплексный характер и имеет такие признаки, как множественность и сложность задач,  измеримый конечный результат; ограниченность ресурсов (временные, человеческие, финансовые); наличие конкретного заказчика; достаточно короткие сроки реализации Программы.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E:\Desktop\Desktop\МОДЕЛЬ профориентации Свердл об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4" y="188640"/>
            <a:ext cx="8755572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esktop\Desktop\Структура профориентации Свердл об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11" y="188639"/>
            <a:ext cx="8742693" cy="648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b="1" cap="all" dirty="0" smtClean="0"/>
              <a:t>КОНЦЕПЦИЯ организационно-педагогического сопровождения профессионального самоопределения ОБУЧАЮЩИХСЯ</a:t>
            </a:r>
            <a:br>
              <a:rPr lang="ru-RU" b="1" cap="all" dirty="0" smtClean="0"/>
            </a:br>
            <a:r>
              <a:rPr lang="ru-RU" b="1" cap="all" dirty="0" smtClean="0"/>
              <a:t>в условиях </a:t>
            </a:r>
            <a:r>
              <a:rPr lang="ru-RU" b="1" cap="all" dirty="0" err="1" smtClean="0"/>
              <a:t>непрерывноСТИ</a:t>
            </a:r>
            <a:r>
              <a:rPr lang="ru-RU" b="1" cap="all" dirty="0" smtClean="0"/>
              <a:t> образования</a:t>
            </a:r>
          </a:p>
          <a:p>
            <a:pPr>
              <a:buNone/>
            </a:pPr>
            <a:endParaRPr lang="ru-RU" b="1" cap="all" dirty="0" smtClean="0"/>
          </a:p>
          <a:p>
            <a:pPr>
              <a:buNone/>
            </a:pPr>
            <a:endParaRPr lang="ru-RU" b="1" cap="all" dirty="0" smtClean="0"/>
          </a:p>
          <a:p>
            <a:r>
              <a:rPr lang="ru-RU" dirty="0" smtClean="0"/>
              <a:t>Авторы: В.И. Блинов, И.С. Сергеев, при участии Е.В. </a:t>
            </a:r>
            <a:r>
              <a:rPr lang="ru-RU" dirty="0" err="1" smtClean="0"/>
              <a:t>Зачесовой</a:t>
            </a:r>
            <a:r>
              <a:rPr lang="ru-RU" dirty="0" smtClean="0"/>
              <a:t>, П.Н. Новикова, Н.С. </a:t>
            </a:r>
            <a:r>
              <a:rPr lang="ru-RU" dirty="0" err="1" smtClean="0"/>
              <a:t>Пряжникова</a:t>
            </a:r>
            <a:r>
              <a:rPr lang="ru-RU" dirty="0" smtClean="0"/>
              <a:t>, Г.В. </a:t>
            </a:r>
            <a:r>
              <a:rPr lang="ru-RU" dirty="0" err="1" smtClean="0"/>
              <a:t>Резапкиной</a:t>
            </a:r>
            <a:r>
              <a:rPr lang="ru-RU" dirty="0" smtClean="0"/>
              <a:t>, Н.Ф. Родичева. Концепция разработана в соответствии с Государственным заданием Министерства образования и науки Российской Федерации Центру профессионального образования ФГАУ «Федеральный институт развития образования» на 2012 г. и плановый период 2013-2014 гг.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Различные  модели профессионального самоопределения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профессиональное самоопределение в условиях жёстко ограниченного выбора</a:t>
            </a:r>
            <a:r>
              <a:rPr lang="ru-RU" dirty="0" smtClean="0"/>
              <a:t> (например, для населения сельских территорий, посёлков и небольших городов);</a:t>
            </a:r>
          </a:p>
          <a:p>
            <a:endParaRPr lang="ru-RU" dirty="0" smtClean="0"/>
          </a:p>
          <a:p>
            <a:pPr lvl="0"/>
            <a:r>
              <a:rPr lang="ru-RU" b="1" dirty="0" smtClean="0"/>
              <a:t>профессиональное самоопределение в условиях практически неограниченного выбора</a:t>
            </a:r>
            <a:r>
              <a:rPr lang="ru-RU" dirty="0" smtClean="0"/>
              <a:t> одной из множества образовательно-профессиональных траекторий;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профессиональное самоопределение «постмодернистского типа»,</a:t>
            </a:r>
            <a:r>
              <a:rPr lang="ru-RU" dirty="0" smtClean="0"/>
              <a:t> осуществляемое путём формирования индивидуального набора профессиональных компетенций и создания рабочего места «под себя».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</a:t>
            </a:r>
            <a:r>
              <a:rPr lang="ru-RU" sz="3600" b="1" dirty="0" err="1" smtClean="0"/>
              <a:t>тупенчатый</a:t>
            </a:r>
            <a:r>
              <a:rPr lang="ru-RU" sz="3600" b="1" dirty="0" smtClean="0"/>
              <a:t>  (поэтапный) переход  на ФГОС: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ru-RU" b="1" dirty="0" smtClean="0"/>
              <a:t>2011-2012 учебный год</a:t>
            </a:r>
            <a:r>
              <a:rPr lang="ru-RU" dirty="0" smtClean="0"/>
              <a:t> – обязательное введение ФГОС в первых классах всех образовательных учреждений РФ</a:t>
            </a:r>
          </a:p>
          <a:p>
            <a:pPr marL="609600" indent="-609600">
              <a:lnSpc>
                <a:spcPct val="90000"/>
              </a:lnSpc>
            </a:pPr>
            <a:r>
              <a:rPr lang="ru-RU" b="1" dirty="0" smtClean="0"/>
              <a:t>2015-2016 учебный год</a:t>
            </a:r>
            <a:r>
              <a:rPr lang="ru-RU" dirty="0" smtClean="0"/>
              <a:t> – обязательное обучение по ФГОС  на ступени общего среднего образования ( 5-9 классы) 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b="1" dirty="0" smtClean="0"/>
              <a:t>2020-2021 учебный год</a:t>
            </a:r>
            <a:r>
              <a:rPr lang="ru-RU" dirty="0" smtClean="0"/>
              <a:t> -   обязательное обучение по ФГОС   на ступени  среднего (полного)  общего образования  (10-11 классы).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Требования к результатам освоения основной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Личностные результаты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готовность и способность к самостоятельной, творческой и ответственной деятельности;</a:t>
            </a:r>
          </a:p>
          <a:p>
            <a:r>
              <a:rPr lang="ru-RU" dirty="0" smtClean="0"/>
              <a:t>готовность и способность к образованию, в том числе самообразованию, на протяжении всей жизни;</a:t>
            </a:r>
          </a:p>
          <a:p>
            <a:r>
              <a:rPr lang="ru-RU" dirty="0" smtClean="0"/>
              <a:t>сознательное отношение </a:t>
            </a:r>
            <a:r>
              <a:rPr lang="ru-RU" b="1" i="1" dirty="0" smtClean="0"/>
              <a:t>к непрерывному образованию как условию успешной профессиональной и общественной деятельности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осознанный выбор будущей профессии </a:t>
            </a:r>
            <a:r>
              <a:rPr lang="ru-RU" dirty="0" smtClean="0"/>
              <a:t>и возможностей реализации собственных жизненных планов; </a:t>
            </a:r>
          </a:p>
          <a:p>
            <a:r>
              <a:rPr lang="ru-RU" dirty="0" smtClean="0"/>
              <a:t>отношение к </a:t>
            </a:r>
            <a:r>
              <a:rPr lang="ru-RU" b="1" i="1" dirty="0" smtClean="0"/>
              <a:t>профессиональной деятельности </a:t>
            </a:r>
            <a:r>
              <a:rPr lang="ru-RU" dirty="0" smtClean="0"/>
              <a:t>как </a:t>
            </a:r>
            <a:r>
              <a:rPr lang="ru-RU" b="1" i="1" dirty="0" smtClean="0"/>
              <a:t>возможности участия в решении личных, общественных, государственных, общенациональных проблем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Требования к результатам освоения основной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12568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err="1" smtClean="0"/>
              <a:t>Метапредметные</a:t>
            </a:r>
            <a:r>
              <a:rPr lang="ru-RU" b="1" u="sng" dirty="0" smtClean="0"/>
              <a:t> результаты</a:t>
            </a:r>
            <a:r>
              <a:rPr lang="ru-RU" dirty="0" smtClean="0"/>
              <a:t>:</a:t>
            </a:r>
          </a:p>
          <a:p>
            <a:r>
              <a:rPr lang="ru-RU" u="sng" dirty="0" smtClean="0"/>
              <a:t> </a:t>
            </a:r>
            <a:r>
              <a:rPr lang="ru-RU" b="1" u="sng" dirty="0" smtClean="0"/>
              <a:t>умение </a:t>
            </a:r>
            <a:r>
              <a:rPr lang="ru-RU" b="1" dirty="0" smtClean="0"/>
              <a:t>самостоятельно определять цели деятельности </a:t>
            </a:r>
            <a:r>
              <a:rPr lang="ru-RU" dirty="0" smtClean="0"/>
              <a:t>и составлять планы деятельности; самостоятельно осуществлять, </a:t>
            </a:r>
            <a:r>
              <a:rPr lang="ru-RU" b="1" dirty="0" smtClean="0"/>
              <a:t>контролировать и корректировать</a:t>
            </a:r>
            <a:r>
              <a:rPr lang="ru-RU" dirty="0" smtClean="0"/>
              <a:t> деятельность; использовать все возможные ресурсы для достижения поставленных целей и реализации планов деятельности; </a:t>
            </a:r>
            <a:r>
              <a:rPr lang="ru-RU" b="1" dirty="0" smtClean="0"/>
              <a:t>выбирать успешные стратегии</a:t>
            </a:r>
            <a:r>
              <a:rPr lang="ru-RU" dirty="0" smtClean="0"/>
              <a:t> в различных ситуациях;</a:t>
            </a:r>
          </a:p>
          <a:p>
            <a:r>
              <a:rPr lang="ru-RU" b="1" u="sng" dirty="0" smtClean="0"/>
              <a:t>умение</a:t>
            </a:r>
            <a:r>
              <a:rPr lang="ru-RU" b="1" dirty="0" smtClean="0"/>
              <a:t> использовать средства информационных и коммуникационных технологий </a:t>
            </a:r>
            <a:r>
              <a:rPr lang="ru-RU" dirty="0" smtClean="0"/>
              <a:t>в решении разного рода задач;</a:t>
            </a:r>
          </a:p>
          <a:p>
            <a:r>
              <a:rPr lang="ru-RU" b="1" u="sng" dirty="0" smtClean="0"/>
              <a:t>умение</a:t>
            </a:r>
            <a:r>
              <a:rPr lang="ru-RU" b="1" dirty="0" smtClean="0"/>
              <a:t> самостоятельно оценивать и принимать решения</a:t>
            </a:r>
            <a:r>
              <a:rPr lang="ru-RU" dirty="0" smtClean="0"/>
              <a:t>, определяющие стратегию поведения, с учётом гражданских и нравственных ценностей.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Требования к результатам освоения основной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Предметные результаты</a:t>
            </a:r>
            <a:r>
              <a:rPr lang="ru-RU" b="1" dirty="0" smtClean="0"/>
              <a:t> </a:t>
            </a:r>
            <a:r>
              <a:rPr lang="ru-RU" dirty="0" smtClean="0"/>
              <a:t>освоения основной образовательной программы для учебных предметов на углубленном уровне </a:t>
            </a:r>
            <a:r>
              <a:rPr lang="ru-RU" b="1" dirty="0" smtClean="0"/>
              <a:t>ориентированы преимущественно на подготовку к последующему профессиональному образованию, развитие индивидуальных способностей обучающихся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Предметные результаты освоения основной образовательной программы должны </a:t>
            </a:r>
            <a:r>
              <a:rPr lang="ru-RU" b="1" dirty="0" smtClean="0"/>
              <a:t>обеспечивать возможность дальнейшего успешного профессионального обучения или профессиональной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«Портрет выпускника школы»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(личностные характеристики выпускника)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Креативный</a:t>
            </a:r>
            <a:r>
              <a:rPr lang="ru-RU" dirty="0" smtClean="0"/>
              <a:t> и критически мыслящий, активно и целенаправленно познающий мир, осознающий ценность образования и науки, труда и творчества для человека и общества;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Подготовленный к осознанному выбору профессии, понимающий значение профессиональной деятельности для человека и общества, её нравственные основы.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Мотивированный на образование и самообразование в течение всей своей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Профориентация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5446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-   </a:t>
            </a:r>
            <a:r>
              <a:rPr lang="ru-RU" sz="2600" dirty="0" smtClean="0"/>
              <a:t>это </a:t>
            </a:r>
            <a:r>
              <a:rPr lang="ru-RU" sz="2600" dirty="0" err="1" smtClean="0"/>
              <a:t>многоаспектная</a:t>
            </a:r>
            <a:r>
              <a:rPr lang="ru-RU" sz="2600" dirty="0" smtClean="0"/>
              <a:t>, </a:t>
            </a:r>
            <a:r>
              <a:rPr lang="ru-RU" sz="2600" b="1" dirty="0" smtClean="0"/>
              <a:t>целостная система </a:t>
            </a:r>
            <a:r>
              <a:rPr lang="ru-RU" sz="2600" dirty="0" smtClean="0"/>
              <a:t>научно-практической деятельности общественных институтов, ответственных за </a:t>
            </a:r>
            <a:r>
              <a:rPr lang="ru-RU" sz="2600" b="1" dirty="0" smtClean="0"/>
              <a:t>подготовку подрастающего поколения к выбору профессии </a:t>
            </a:r>
            <a:r>
              <a:rPr lang="ru-RU" sz="2600" dirty="0" smtClean="0"/>
              <a:t>и решающих комплекс социально-экономических, психолого-педагогических и медико-физиологических задач по </a:t>
            </a:r>
            <a:r>
              <a:rPr lang="ru-RU" sz="2600" b="1" i="1" dirty="0" smtClean="0"/>
              <a:t>формированию у школьников профессионального самоопределения, соответствующего индивидуальным особенностям каждой личности и запросам общества в кадрах высокой квалификации</a:t>
            </a:r>
            <a:r>
              <a:rPr lang="ru-RU" sz="2600" dirty="0" smtClean="0"/>
              <a:t>. </a:t>
            </a:r>
          </a:p>
          <a:p>
            <a:r>
              <a:rPr lang="ru-RU" sz="2600" b="1" dirty="0" err="1" smtClean="0"/>
              <a:t>Компетентностный</a:t>
            </a:r>
            <a:r>
              <a:rPr lang="ru-RU" sz="2600" b="1" dirty="0" smtClean="0"/>
              <a:t> подход</a:t>
            </a:r>
            <a:r>
              <a:rPr lang="ru-RU" sz="2800" b="1" dirty="0" smtClean="0"/>
              <a:t> </a:t>
            </a:r>
            <a:r>
              <a:rPr lang="ru-RU" sz="2800" dirty="0" smtClean="0"/>
              <a:t>предполагает сочетание разных подходов – личностно ориентированного, социально ориентированного, экономически ориентированного, государственно ориентированного.</a:t>
            </a:r>
            <a:endParaRPr lang="ru-RU" sz="2600" dirty="0" smtClean="0"/>
          </a:p>
          <a:p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927</Words>
  <Application>Microsoft Office PowerPoint</Application>
  <PresentationFormat>Экран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Современные подходы к организации профориентационной работы с учащимися  образовательных учреждений  в условиях ФГОС</vt:lpstr>
      <vt:lpstr>Слайд 2</vt:lpstr>
      <vt:lpstr> Различные  модели профессионального самоопределения: </vt:lpstr>
      <vt:lpstr>Cтупенчатый  (поэтапный) переход  на ФГОС:</vt:lpstr>
      <vt:lpstr>Требования к результатам освоения основной образовательной программы</vt:lpstr>
      <vt:lpstr>Требования к результатам освоения основной образовательной программы</vt:lpstr>
      <vt:lpstr>Требования к результатам освоения основной образовательной программы</vt:lpstr>
      <vt:lpstr>«Портрет выпускника школы» (личностные характеристики выпускника)</vt:lpstr>
      <vt:lpstr>Профориентация </vt:lpstr>
      <vt:lpstr>Слайд 10</vt:lpstr>
      <vt:lpstr>Слайд 11</vt:lpstr>
      <vt:lpstr>Ожидаемые конечные результаты реализации Программы профориентации в Свердловской области</vt:lpstr>
      <vt:lpstr>Ожидаемые конечные результаты реализации Программы профориентации в Свердловской области</vt:lpstr>
      <vt:lpstr>Характеристика проблемы, на решение которой направлена Программа</vt:lpstr>
      <vt:lpstr>Актуальные проблемы профориентационной работы в Свердловской области</vt:lpstr>
      <vt:lpstr>Актуальные проблемы профориентационной работы в Свердловской области</vt:lpstr>
      <vt:lpstr> Из «Программы профориентационной работы  в системе образования Свердловской области» 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Психотехнология преодоления рассогласования ценностных ориентаций педагогов и студентов колледжа</dc:title>
  <dc:creator>MedveDb</dc:creator>
  <cp:lastModifiedBy>НТГСПА</cp:lastModifiedBy>
  <cp:revision>121</cp:revision>
  <dcterms:created xsi:type="dcterms:W3CDTF">2013-04-08T14:21:11Z</dcterms:created>
  <dcterms:modified xsi:type="dcterms:W3CDTF">2014-12-16T04:12:37Z</dcterms:modified>
</cp:coreProperties>
</file>